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79"/>
  </p:notesMasterIdLst>
  <p:sldIdLst>
    <p:sldId id="538" r:id="rId5"/>
    <p:sldId id="289" r:id="rId6"/>
    <p:sldId id="620" r:id="rId7"/>
    <p:sldId id="601" r:id="rId8"/>
    <p:sldId id="333" r:id="rId9"/>
    <p:sldId id="644" r:id="rId10"/>
    <p:sldId id="540" r:id="rId11"/>
    <p:sldId id="629" r:id="rId12"/>
    <p:sldId id="645" r:id="rId13"/>
    <p:sldId id="712" r:id="rId14"/>
    <p:sldId id="647" r:id="rId15"/>
    <p:sldId id="648" r:id="rId16"/>
    <p:sldId id="716" r:id="rId17"/>
    <p:sldId id="651" r:id="rId18"/>
    <p:sldId id="717" r:id="rId19"/>
    <p:sldId id="653" r:id="rId20"/>
    <p:sldId id="654" r:id="rId21"/>
    <p:sldId id="656" r:id="rId22"/>
    <p:sldId id="657" r:id="rId23"/>
    <p:sldId id="718" r:id="rId24"/>
    <p:sldId id="659" r:id="rId25"/>
    <p:sldId id="660" r:id="rId26"/>
    <p:sldId id="662" r:id="rId27"/>
    <p:sldId id="663" r:id="rId28"/>
    <p:sldId id="719" r:id="rId29"/>
    <p:sldId id="665" r:id="rId30"/>
    <p:sldId id="666" r:id="rId31"/>
    <p:sldId id="668" r:id="rId32"/>
    <p:sldId id="669" r:id="rId33"/>
    <p:sldId id="720" r:id="rId34"/>
    <p:sldId id="671" r:id="rId35"/>
    <p:sldId id="734" r:id="rId36"/>
    <p:sldId id="674" r:id="rId37"/>
    <p:sldId id="675" r:id="rId38"/>
    <p:sldId id="721" r:id="rId39"/>
    <p:sldId id="677" r:id="rId40"/>
    <p:sldId id="678" r:id="rId41"/>
    <p:sldId id="680" r:id="rId42"/>
    <p:sldId id="681" r:id="rId43"/>
    <p:sldId id="722" r:id="rId44"/>
    <p:sldId id="683" r:id="rId45"/>
    <p:sldId id="684" r:id="rId46"/>
    <p:sldId id="686" r:id="rId47"/>
    <p:sldId id="687" r:id="rId48"/>
    <p:sldId id="723" r:id="rId49"/>
    <p:sldId id="724" r:id="rId50"/>
    <p:sldId id="735" r:id="rId51"/>
    <p:sldId id="691" r:id="rId52"/>
    <p:sldId id="692" r:id="rId53"/>
    <p:sldId id="725" r:id="rId54"/>
    <p:sldId id="726" r:id="rId55"/>
    <p:sldId id="736" r:id="rId56"/>
    <p:sldId id="696" r:id="rId57"/>
    <p:sldId id="697" r:id="rId58"/>
    <p:sldId id="727" r:id="rId59"/>
    <p:sldId id="699" r:id="rId60"/>
    <p:sldId id="700" r:id="rId61"/>
    <p:sldId id="702" r:id="rId62"/>
    <p:sldId id="703" r:id="rId63"/>
    <p:sldId id="728" r:id="rId64"/>
    <p:sldId id="705" r:id="rId65"/>
    <p:sldId id="706" r:id="rId66"/>
    <p:sldId id="708" r:id="rId67"/>
    <p:sldId id="619" r:id="rId68"/>
    <p:sldId id="576" r:id="rId69"/>
    <p:sldId id="346" r:id="rId70"/>
    <p:sldId id="729" r:id="rId71"/>
    <p:sldId id="730" r:id="rId72"/>
    <p:sldId id="731" r:id="rId73"/>
    <p:sldId id="732" r:id="rId74"/>
    <p:sldId id="711" r:id="rId75"/>
    <p:sldId id="737" r:id="rId76"/>
    <p:sldId id="627" r:id="rId77"/>
    <p:sldId id="628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3374D542-6E3E-455F-9BFB-B45891911720}">
          <p14:sldIdLst>
            <p14:sldId id="538"/>
            <p14:sldId id="289"/>
            <p14:sldId id="620"/>
            <p14:sldId id="601"/>
            <p14:sldId id="333"/>
            <p14:sldId id="644"/>
            <p14:sldId id="540"/>
            <p14:sldId id="629"/>
            <p14:sldId id="645"/>
            <p14:sldId id="712"/>
            <p14:sldId id="647"/>
            <p14:sldId id="648"/>
            <p14:sldId id="716"/>
            <p14:sldId id="651"/>
            <p14:sldId id="717"/>
            <p14:sldId id="653"/>
            <p14:sldId id="654"/>
            <p14:sldId id="656"/>
            <p14:sldId id="657"/>
            <p14:sldId id="718"/>
            <p14:sldId id="659"/>
            <p14:sldId id="660"/>
            <p14:sldId id="662"/>
            <p14:sldId id="663"/>
            <p14:sldId id="719"/>
            <p14:sldId id="665"/>
            <p14:sldId id="666"/>
            <p14:sldId id="668"/>
            <p14:sldId id="669"/>
            <p14:sldId id="720"/>
            <p14:sldId id="671"/>
            <p14:sldId id="734"/>
            <p14:sldId id="674"/>
            <p14:sldId id="675"/>
            <p14:sldId id="721"/>
            <p14:sldId id="677"/>
            <p14:sldId id="678"/>
            <p14:sldId id="680"/>
            <p14:sldId id="681"/>
            <p14:sldId id="722"/>
            <p14:sldId id="683"/>
            <p14:sldId id="684"/>
            <p14:sldId id="686"/>
            <p14:sldId id="687"/>
            <p14:sldId id="723"/>
            <p14:sldId id="724"/>
            <p14:sldId id="735"/>
            <p14:sldId id="691"/>
            <p14:sldId id="692"/>
            <p14:sldId id="725"/>
            <p14:sldId id="726"/>
            <p14:sldId id="736"/>
            <p14:sldId id="696"/>
            <p14:sldId id="697"/>
            <p14:sldId id="727"/>
            <p14:sldId id="699"/>
            <p14:sldId id="700"/>
            <p14:sldId id="702"/>
            <p14:sldId id="703"/>
            <p14:sldId id="728"/>
            <p14:sldId id="705"/>
            <p14:sldId id="706"/>
            <p14:sldId id="708"/>
            <p14:sldId id="619"/>
            <p14:sldId id="576"/>
            <p14:sldId id="346"/>
            <p14:sldId id="729"/>
            <p14:sldId id="730"/>
            <p14:sldId id="731"/>
            <p14:sldId id="732"/>
            <p14:sldId id="711"/>
            <p14:sldId id="737"/>
            <p14:sldId id="627"/>
            <p14:sldId id="6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85484" autoAdjust="0"/>
  </p:normalViewPr>
  <p:slideViewPr>
    <p:cSldViewPr snapToGrid="0">
      <p:cViewPr>
        <p:scale>
          <a:sx n="75" d="100"/>
          <a:sy n="75" d="100"/>
        </p:scale>
        <p:origin x="438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3FCC2-4E7A-4671-AA79-177CB194E449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1C38D-F26D-4167-83EF-8774BC62D5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68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85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08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6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98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62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64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50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5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115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93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45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11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40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941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42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599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7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8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2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696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24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0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1C38D-F26D-4167-83EF-8774BC62D54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13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238323-0ADF-4328-9564-AEB5DFD80DB6}"/>
              </a:ext>
            </a:extLst>
          </p:cNvPr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76FAE-C8F8-44A1-8BC7-9EB948371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3500"/>
            <a:ext cx="9144000" cy="1790700"/>
          </a:xfrm>
        </p:spPr>
        <p:txBody>
          <a:bodyPr vert="horz" lIns="91440" tIns="0" rIns="91440" bIns="0" rtlCol="0" anchor="t" anchorCtr="0">
            <a:noAutofit/>
          </a:bodyPr>
          <a:lstStyle>
            <a:lvl1pPr>
              <a:lnSpc>
                <a:spcPct val="100000"/>
              </a:lnSpc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7900C6-1C2C-4612-8672-356C6DDFD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28009"/>
            <a:ext cx="9144000" cy="1287675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lang="en-US" sz="24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>
              <a:lnSpc>
                <a:spcPct val="150000"/>
              </a:lnSpc>
              <a:spcAft>
                <a:spcPts val="1200"/>
              </a:spcAft>
            </a:pPr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74E620-B44E-41FF-8FA1-D955BD69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" r="13926" b="71478"/>
          <a:stretch/>
        </p:blipFill>
        <p:spPr>
          <a:xfrm>
            <a:off x="342899" y="4546601"/>
            <a:ext cx="11715751" cy="202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4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340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770BB0-A521-41C6-A0AE-BEE679D2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46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89203F-46EF-44A2-956A-7FF6AF93B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D47175-944E-463B-ABBB-06669A47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862" y="1507068"/>
            <a:ext cx="3192379" cy="4669896"/>
          </a:xfrm>
        </p:spPr>
        <p:txBody>
          <a:bodyPr anchor="ctr"/>
          <a:lstStyle>
            <a:lvl1pPr marL="0" indent="0" algn="l">
              <a:lnSpc>
                <a:spcPct val="150000"/>
              </a:lnSpc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 algn="l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0725B0-0DB7-41CE-9C4C-39E8D0F632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95537" y="1507068"/>
            <a:ext cx="7143905" cy="4669896"/>
          </a:xfrm>
        </p:spPr>
        <p:txBody>
          <a:bodyPr anchor="ctr"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9E63483-559C-4A6F-B04F-D6C56A3C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444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2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17C897-2775-4930-B0BE-BEB724532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265176"/>
            <a:ext cx="10983132" cy="747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815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58610D-0376-4D1E-8ED8-29382288B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83"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1C16CD2-606C-441E-BBA3-51767980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" y="267221"/>
            <a:ext cx="10983132" cy="747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F41710-1832-1687-98D9-B558FF15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237476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0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E232F-24EC-343F-72A1-0324D0A61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7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5FD28E-AEC9-43B8-86F4-9CD3C41D49D7}"/>
              </a:ext>
            </a:extLst>
          </p:cNvPr>
          <p:cNvSpPr/>
          <p:nvPr userDrawn="1"/>
        </p:nvSpPr>
        <p:spPr>
          <a:xfrm>
            <a:off x="1" y="-1"/>
            <a:ext cx="12310946" cy="704757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AFE014-E3CD-4B9A-A705-F1CADD8F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DE5F7-8A52-43AD-8F30-F13CF545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C85AE-A002-4BA3-8D90-3960ED0FF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03AA5-C732-4ECB-88D6-DAA20E2C1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80433-CBB5-49C5-B032-5A800E5D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1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2" r:id="rId4"/>
    <p:sldLayoutId id="2147483660" r:id="rId5"/>
    <p:sldLayoutId id="2147483662" r:id="rId6"/>
    <p:sldLayoutId id="2147483661" r:id="rId7"/>
    <p:sldLayoutId id="2147483655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962439" y="2359926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BÁO CÁO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THỐNG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KÊ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VÀ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PHÂN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TÍCH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PHỔ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ĐIỂM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THI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THPT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NĂM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 2026</a:t>
            </a:r>
            <a:endParaRPr lang="en-US"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4002C-CE78-490B-A03B-7DB9EBCE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67" y="536312"/>
            <a:ext cx="11949235" cy="155006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F01A977-962D-4BE0-B52A-7A00F8527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615" y="536312"/>
            <a:ext cx="4780722" cy="1091847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4D7C3D-92F6-4E63-8BD0-966A8CC08907}"/>
              </a:ext>
            </a:extLst>
          </p:cNvPr>
          <p:cNvSpPr txBox="1"/>
          <p:nvPr/>
        </p:nvSpPr>
        <p:spPr>
          <a:xfrm>
            <a:off x="4354667" y="6230136"/>
            <a:ext cx="3482666" cy="38242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ctr">
              <a:lnSpc>
                <a:spcPts val="1800"/>
              </a:lnSpc>
              <a:spcAft>
                <a:spcPts val="600"/>
              </a:spcAft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HÀ NỘI, NGÀY 30 THÁNG 6 NĂM 2026</a:t>
            </a:r>
            <a:endParaRPr lang="en-US" sz="16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304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NGỮ VĂN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702583"/>
              </p:ext>
            </p:extLst>
          </p:nvPr>
        </p:nvGraphicFramePr>
        <p:xfrm>
          <a:off x="8450491" y="1024038"/>
          <a:ext cx="3633136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5376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29903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67857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1,197,227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132,685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11.083 %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527,891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44.093 %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A7E866F-5962-4709-8A1A-7787AF683CD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908892"/>
            <a:ext cx="8157681" cy="5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8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339504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1,126,726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1,197,227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70,308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6.24 %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132,685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11.083 %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671,209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59.572 %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527,891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44.093 %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0.008 %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NGỮ VĂN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546138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NGỮ VĂN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2B4FE9-A5D8-47BF-9AC1-D7CF03EC6E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85203" y="747763"/>
            <a:ext cx="3834980" cy="28307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D3C03F-08CB-4617-B9C4-E8EC689CCA9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573654" y="780039"/>
            <a:ext cx="3589638" cy="28307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16123D-6CF1-41C2-9487-96D8F7AAE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203" y="3833910"/>
            <a:ext cx="3834980" cy="29277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4BB24A-DB25-49F4-B8B5-87D24F34E64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393000" y="3866186"/>
            <a:ext cx="3930720" cy="28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05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479014"/>
              </p:ext>
            </p:extLst>
          </p:nvPr>
        </p:nvGraphicFramePr>
        <p:xfrm>
          <a:off x="708042" y="1092219"/>
          <a:ext cx="6687009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1805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528260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746323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620621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47,706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56,416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41,300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125,615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42,144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18,318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Tháp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36,785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47,312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Thái Nguyên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22,311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Lai Châu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9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VẬT LÍ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11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VẬT LÍ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473345"/>
              </p:ext>
            </p:extLst>
          </p:nvPr>
        </p:nvGraphicFramePr>
        <p:xfrm>
          <a:off x="8471039" y="858420"/>
          <a:ext cx="3720961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03322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321551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96088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385,930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151,937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39.369 %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100,595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26.066 %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008CE51-9F65-462B-90C9-3B366198A1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8424" y="829043"/>
            <a:ext cx="8039531" cy="562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88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841178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 số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347,599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385,930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34,029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9.79 %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151,937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39.369 %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186,531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53.663 %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100,595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26.066 %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11.3033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0.4897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VẬT LÍ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3108539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VẬT LÍ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17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4B5AF-46C2-4AD5-B7FC-EBD2D02393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57305" y="599611"/>
            <a:ext cx="3865800" cy="30263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551EAD-AC94-47DB-80E2-56BFCBBFC36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63032" y="724875"/>
            <a:ext cx="3703320" cy="30263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28CE10-D424-4F07-B737-63596B6C0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743" y="3831640"/>
            <a:ext cx="3910925" cy="30263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398905-DD75-49EC-B828-07BC8F668E4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263032" y="3947467"/>
            <a:ext cx="3820615" cy="279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01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955564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10,141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10,960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37,540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4,471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18,399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13,890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4,481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18,630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504887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330636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HÓA HỌC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9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tep 3" descr="Small circle with number 3 inside  indicating step 3">
            <a:extLst>
              <a:ext uri="{FF2B5EF4-FFF2-40B4-BE49-F238E27FC236}">
                <a16:creationId xmlns:a16="http://schemas.microsoft.com/office/drawing/2014/main" id="{6BB2160B-7D8A-48F4-A802-4EBAAB853B04}"/>
              </a:ext>
            </a:extLst>
          </p:cNvPr>
          <p:cNvGrpSpPr/>
          <p:nvPr/>
        </p:nvGrpSpPr>
        <p:grpSpPr bwMode="blackWhite">
          <a:xfrm>
            <a:off x="790141" y="1873504"/>
            <a:ext cx="558179" cy="409838"/>
            <a:chOff x="6953426" y="711274"/>
            <a:chExt cx="558179" cy="409838"/>
          </a:xfrm>
        </p:grpSpPr>
        <p:sp>
          <p:nvSpPr>
            <p:cNvPr id="4" name="Oval 3" descr="Small circle">
              <a:extLst>
                <a:ext uri="{FF2B5EF4-FFF2-40B4-BE49-F238E27FC236}">
                  <a16:creationId xmlns:a16="http://schemas.microsoft.com/office/drawing/2014/main" id="{2E5E3E1A-B1BA-4B8F-B443-364BA87D502C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 descr="Number 3">
              <a:extLst>
                <a:ext uri="{FF2B5EF4-FFF2-40B4-BE49-F238E27FC236}">
                  <a16:creationId xmlns:a16="http://schemas.microsoft.com/office/drawing/2014/main" id="{EB709035-7E2E-444F-9569-6CAF59D35B32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6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96391F33-25B1-4D28-9D2C-621BEA0FA76C}"/>
              </a:ext>
            </a:extLst>
          </p:cNvPr>
          <p:cNvSpPr txBox="1">
            <a:spLocks/>
          </p:cNvSpPr>
          <p:nvPr/>
        </p:nvSpPr>
        <p:spPr>
          <a:xfrm>
            <a:off x="1379873" y="1620349"/>
            <a:ext cx="10029484" cy="8939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THỐNG KÊ, PHÂN TÍCH, ĐỐI </a:t>
            </a:r>
            <a:r>
              <a:rPr lang="en-US" sz="280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SÁNH PHỔ ĐIỂM THI THPT BỐN NĂM GẦN NHẤT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Step 3" descr="Small circle with number 3 inside  indicating step 3">
            <a:extLst>
              <a:ext uri="{FF2B5EF4-FFF2-40B4-BE49-F238E27FC236}">
                <a16:creationId xmlns:a16="http://schemas.microsoft.com/office/drawing/2014/main" id="{6BB2160B-7D8A-48F4-A802-4EBAAB853B04}"/>
              </a:ext>
            </a:extLst>
          </p:cNvPr>
          <p:cNvGrpSpPr/>
          <p:nvPr/>
        </p:nvGrpSpPr>
        <p:grpSpPr bwMode="blackWhite">
          <a:xfrm>
            <a:off x="760495" y="4564174"/>
            <a:ext cx="558179" cy="409838"/>
            <a:chOff x="6953426" y="711274"/>
            <a:chExt cx="558179" cy="409838"/>
          </a:xfrm>
        </p:grpSpPr>
        <p:sp>
          <p:nvSpPr>
            <p:cNvPr id="8" name="Oval 7" descr="Small circle">
              <a:extLst>
                <a:ext uri="{FF2B5EF4-FFF2-40B4-BE49-F238E27FC236}">
                  <a16:creationId xmlns:a16="http://schemas.microsoft.com/office/drawing/2014/main" id="{2E5E3E1A-B1BA-4B8F-B443-364BA87D502C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 descr="Number 3">
              <a:extLst>
                <a:ext uri="{FF2B5EF4-FFF2-40B4-BE49-F238E27FC236}">
                  <a16:creationId xmlns:a16="http://schemas.microsoft.com/office/drawing/2014/main" id="{EB709035-7E2E-444F-9569-6CAF59D35B32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grpSp>
        <p:nvGrpSpPr>
          <p:cNvPr id="11" name="Step 3" descr="Small circle with number 3 inside  indicating step 3">
            <a:extLst>
              <a:ext uri="{FF2B5EF4-FFF2-40B4-BE49-F238E27FC236}">
                <a16:creationId xmlns:a16="http://schemas.microsoft.com/office/drawing/2014/main" id="{6BB2160B-7D8A-48F4-A802-4EBAAB853B04}"/>
              </a:ext>
            </a:extLst>
          </p:cNvPr>
          <p:cNvGrpSpPr/>
          <p:nvPr/>
        </p:nvGrpSpPr>
        <p:grpSpPr bwMode="blackWhite">
          <a:xfrm>
            <a:off x="763819" y="3283450"/>
            <a:ext cx="558179" cy="409838"/>
            <a:chOff x="6953426" y="711274"/>
            <a:chExt cx="558179" cy="409838"/>
          </a:xfrm>
        </p:grpSpPr>
        <p:sp>
          <p:nvSpPr>
            <p:cNvPr id="12" name="Oval 11" descr="Small circle">
              <a:extLst>
                <a:ext uri="{FF2B5EF4-FFF2-40B4-BE49-F238E27FC236}">
                  <a16:creationId xmlns:a16="http://schemas.microsoft.com/office/drawing/2014/main" id="{2E5E3E1A-B1BA-4B8F-B443-364BA87D502C}"/>
                </a:ext>
              </a:extLst>
            </p:cNvPr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 descr="Number 3">
              <a:extLst>
                <a:ext uri="{FF2B5EF4-FFF2-40B4-BE49-F238E27FC236}">
                  <a16:creationId xmlns:a16="http://schemas.microsoft.com/office/drawing/2014/main" id="{EB709035-7E2E-444F-9569-6CAF59D35B32}"/>
                </a:ext>
              </a:extLst>
            </p:cNvPr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22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96391F33-25B1-4D28-9D2C-621BEA0FA76C}"/>
              </a:ext>
            </a:extLst>
          </p:cNvPr>
          <p:cNvSpPr txBox="1">
            <a:spLocks/>
          </p:cNvSpPr>
          <p:nvPr/>
        </p:nvSpPr>
        <p:spPr>
          <a:xfrm>
            <a:off x="1385669" y="3010417"/>
            <a:ext cx="10213508" cy="1249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THỐNG KÊ, PHÂN </a:t>
            </a:r>
            <a:r>
              <a:rPr lang="en-US" sz="280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TÍCH PHỔ ĐIỂM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THI THPT </a:t>
            </a:r>
            <a:r>
              <a:rPr lang="en-US" sz="280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THEO MỘT SỐ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TỔ HỢP MÔN THI TRUYỀN THỐNG</a:t>
            </a:r>
          </a:p>
        </p:txBody>
      </p:sp>
      <p:sp>
        <p:nvSpPr>
          <p:cNvPr id="15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41E137A3-5505-451A-AD97-A7E47DCAE6AA}"/>
              </a:ext>
            </a:extLst>
          </p:cNvPr>
          <p:cNvSpPr txBox="1">
            <a:spLocks/>
          </p:cNvSpPr>
          <p:nvPr/>
        </p:nvSpPr>
        <p:spPr>
          <a:xfrm>
            <a:off x="1385669" y="4530671"/>
            <a:ext cx="8263374" cy="799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TRAO ĐỔI, THẢO LUẬN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343BCC-5133-43D7-51FB-08A561707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2</a:t>
            </a:fld>
            <a:endParaRPr lang="en-US"/>
          </a:p>
        </p:txBody>
      </p:sp>
      <p:sp>
        <p:nvSpPr>
          <p:cNvPr id="17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41E137A3-5505-451A-AD97-A7E47DCAE6AA}"/>
              </a:ext>
            </a:extLst>
          </p:cNvPr>
          <p:cNvSpPr txBox="1">
            <a:spLocks/>
          </p:cNvSpPr>
          <p:nvPr/>
        </p:nvSpPr>
        <p:spPr>
          <a:xfrm>
            <a:off x="1318674" y="569998"/>
            <a:ext cx="8263374" cy="799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NỘI DUNG</a:t>
            </a:r>
            <a:endParaRPr 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196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HÓA HỌC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318859"/>
              </p:ext>
            </p:extLst>
          </p:nvPr>
        </p:nvGraphicFramePr>
        <p:xfrm>
          <a:off x="8379260" y="908892"/>
          <a:ext cx="3656952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27323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54117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75512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250,803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55,129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21.981 %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39.887 %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0.005 %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02108A8-C201-4199-9D57-B8E25EC70B2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7537" y="908892"/>
            <a:ext cx="7665209" cy="570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96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313849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 số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240,135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250,803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70,910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29.529 %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55,129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21.981 %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80,847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33.667 %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39.887 %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0.005 %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2.6027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1.6427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HÓA HỌC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150950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HÓA HỌC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22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FB92B1-1EB6-4A99-8127-6DF4051511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21040" y="855073"/>
            <a:ext cx="3703320" cy="274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C4151B-DC72-422A-B3D7-C548E04C6B9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518883" y="855073"/>
            <a:ext cx="3703320" cy="29232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16B650-06BC-402F-A8EE-B74BB2CA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883" y="3934744"/>
            <a:ext cx="3776611" cy="2923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F107FE-17AA-490B-9A8C-A02D0C15CD1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221040" y="3885639"/>
            <a:ext cx="3776613" cy="292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9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795804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2,058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2,348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17,852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7,438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Trị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6.497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Đà Nẵng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10,204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179519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Đà Nẵng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386256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SINH HỌC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988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SINH HỌC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85677"/>
              </p:ext>
            </p:extLst>
          </p:nvPr>
        </p:nvGraphicFramePr>
        <p:xfrm>
          <a:off x="8388565" y="858420"/>
          <a:ext cx="3722155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49206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76478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96471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68,923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21,661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31.428 %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17,966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26.067 %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99BB953-67B9-4A09-9765-73988DC0229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9582" y="829043"/>
            <a:ext cx="7777825" cy="594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2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5914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69,895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68,923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22,674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32.44 %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21,661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31.428 %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17,579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25.151 %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17,966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26.067 %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1.1732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1.8717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SINH HỌC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2524213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SINH HỌC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27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2381C4-CC61-44E2-87C3-8A112ABEC0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1682" y="922454"/>
            <a:ext cx="3703320" cy="2743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38D4DF-ED1D-485C-8FAE-776EED73AF1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083004" y="893071"/>
            <a:ext cx="4244741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72F4B-CEAF-4C62-8BE3-00D59B11A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94" y="3893171"/>
            <a:ext cx="3782096" cy="2964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2C2943-DF49-4080-A79B-DE43770B622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161909" y="3866758"/>
            <a:ext cx="4165836" cy="29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82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869204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1,259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3,928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Nẵng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10,829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1,013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770805"/>
              </p:ext>
            </p:extLst>
          </p:nvPr>
        </p:nvGraphicFramePr>
        <p:xfrm>
          <a:off x="7115899" y="1092218"/>
          <a:ext cx="4430442" cy="5673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602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Tháp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3287819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TIN HỌC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44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PHỔ ĐIỂM CÁC MÔN THI</a:t>
            </a:r>
            <a:endParaRPr lang="en-US" sz="4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520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TIN HỌC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405349"/>
              </p:ext>
            </p:extLst>
          </p:nvPr>
        </p:nvGraphicFramePr>
        <p:xfrm>
          <a:off x="8409395" y="858420"/>
          <a:ext cx="3674232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3122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60043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81067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18,264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25.049 %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30.431 %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10094C5-626F-4B57-9919-6143D58CB41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54455" y="829043"/>
            <a:ext cx="7608017" cy="585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34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TIN HỌC NĂM 2025 &amp; 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473DC5-3236-4DBF-8EC3-EEC5EFB09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320089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18,264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11.221 %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25.049 %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47.566 %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30.431 %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7.8927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1.3688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979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TIN HỌC NĂM 2025 - 2026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32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554059-0D5E-40C0-AE1F-836C9A2372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58560" y="1001790"/>
            <a:ext cx="5389108" cy="42712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6531A4-8920-4A18-88FD-78AE27C3A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64" y="981470"/>
            <a:ext cx="5389109" cy="429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34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232257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Nẵng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Tây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6.394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Đồng Nai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369310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Đà Nẵng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Trị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Thọ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3689454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LỊCH SỬ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086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LỊCH SỬ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884668"/>
              </p:ext>
            </p:extLst>
          </p:nvPr>
        </p:nvGraphicFramePr>
        <p:xfrm>
          <a:off x="8481313" y="908892"/>
          <a:ext cx="3710687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45357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72545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92785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565,056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145,633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25.773 %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198,665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35.158 %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4F896A6-2B4B-4144-A6B0-604A60C29AD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53088" y="908892"/>
            <a:ext cx="8010076" cy="595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855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604614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481,293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565,056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vị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89,665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18.63 %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145,633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25.773 %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210,702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43.778 %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198,665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35.158 %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0.003 %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4.3624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LỊCH SỬ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1566579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LỊCH SỬ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37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DBB498-20C2-4558-A33E-08ACB1F1C5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01445" y="664909"/>
            <a:ext cx="3703320" cy="274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A562BE-0903-4A46-9473-E438D3A2E18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83442" y="796296"/>
            <a:ext cx="3697300" cy="2600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571162-A859-42DA-8E29-3D1282E75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947" y="3789854"/>
            <a:ext cx="3775564" cy="2780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D484F-3617-4BF6-8433-FA5B27DE7E7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993345" y="3789854"/>
            <a:ext cx="3519519" cy="281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797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551510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Thọ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26,384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21,020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20,504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23,199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9,579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40,542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13,063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20,214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21,055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76690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Thọ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2501953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ĐỊA LÍ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91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TOÁN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62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6159360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ĐỊA LÍ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113715"/>
              </p:ext>
            </p:extLst>
          </p:nvPr>
        </p:nvGraphicFramePr>
        <p:xfrm>
          <a:off x="8501862" y="898394"/>
          <a:ext cx="3690139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8461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65498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86180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443,884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208,659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47.008 %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64,046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14.429 %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E26C68F-A437-4C3C-8B28-945DC5447A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97264" y="898394"/>
            <a:ext cx="7870692" cy="580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94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56727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 số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476,472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443,884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89,054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18.69 %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208,659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47.008 %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215,695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45.269 %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64,046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14.429 %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0.004 %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0.023 %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14.4961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0.1262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ĐỊA LÍ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19842282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ĐỊA LÍ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42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9F9922-753B-40BC-B6B2-4475C8B858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97794" y="747763"/>
            <a:ext cx="3703320" cy="2743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53B457-B79A-4402-98D7-BC994348ACC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572347" y="747763"/>
            <a:ext cx="3703320" cy="2723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732E7A-5C11-40F1-8715-E1CE1C1AE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347" y="3878064"/>
            <a:ext cx="3708716" cy="2868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31D4FF-8C3D-45DE-A57D-63C336F371A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397794" y="3712617"/>
            <a:ext cx="3830262" cy="303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190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853581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19,506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Huế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5.412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6,868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17,892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5.294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24,982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19,859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Tháp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898146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Thọ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2950127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CÔNG NGHỆ - CÔNG NGHIỆP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76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10197104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CN – CN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253006"/>
              </p:ext>
            </p:extLst>
          </p:nvPr>
        </p:nvGraphicFramePr>
        <p:xfrm>
          <a:off x="8378483" y="908892"/>
          <a:ext cx="3684823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6677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63675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84471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13.691 %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36.274 %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3C2A288-E691-4287-9D22-C03BE391465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8314" y="908892"/>
            <a:ext cx="7715804" cy="5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96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205565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 số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34.061 %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13.691 %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25.59 %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36.274 %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1.7467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5.5486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CN-CN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33899907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CN – CN NĂM 2025 - 2026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57C0FA-B822-417A-AF1F-A8643ACF6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39" y="1158671"/>
            <a:ext cx="5154241" cy="3971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F85411-B72A-4C17-B375-EABF452692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33474" y="1112951"/>
            <a:ext cx="5640366" cy="401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764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489171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Điện Biên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7.907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7.600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Vĩnh Long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Tây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Đồng Nai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29567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Đắk Lắk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Thái Nguyên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Đà Nẵng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6267937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CÔNG NGHỆ - NÔNG NGHIỆP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1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4915214" cy="7477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TOÁN NĂM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25EEF-8710-457B-AC91-869419DC0A7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8424" y="958596"/>
            <a:ext cx="7926515" cy="554494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798"/>
              </p:ext>
            </p:extLst>
          </p:nvPr>
        </p:nvGraphicFramePr>
        <p:xfrm>
          <a:off x="8178229" y="958596"/>
          <a:ext cx="3767192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175744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95724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295724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1,192,437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452,838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37.976 %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352,014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29.521 %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1183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10197104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CN – NN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25642"/>
              </p:ext>
            </p:extLst>
          </p:nvPr>
        </p:nvGraphicFramePr>
        <p:xfrm>
          <a:off x="8440217" y="908892"/>
          <a:ext cx="3670503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1871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58764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79868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31,079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6.718 %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17,448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56.141 %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0EF1FB4-4A20-4461-9921-B8FB7DF5967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5735" y="908892"/>
            <a:ext cx="8084413" cy="564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02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959750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22,048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31,079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vị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2.145 %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6.718 %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17,290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78.42 %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17,448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56.141 %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4.5809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1.4157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CN-NN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29729554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67" y="17272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CN – NN NĂM 2025 - 2026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643F2E-9C93-4E64-8A94-404BB5161B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553200" y="1152732"/>
            <a:ext cx="5222468" cy="4252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082AB8-9FC8-43C0-AE4C-89681905A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" y="1152732"/>
            <a:ext cx="5598882" cy="425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023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471781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Vĩnh Long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Đồng Nai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Cần Thơ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1,131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12054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Vĩnh Long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Cà Mau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Trị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Lâm Đồng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16622764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52755" y="1638300"/>
            <a:ext cx="10845330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GIÁO DỤC KINH TẾ VÀ PHÁP LUẬT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5730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10197104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GDKT&amp;PL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701269"/>
              </p:ext>
            </p:extLst>
          </p:nvPr>
        </p:nvGraphicFramePr>
        <p:xfrm>
          <a:off x="8435883" y="908892"/>
          <a:ext cx="3708705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44692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71865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92148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282,519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135,276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47.882 %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22,480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7.957 %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0.005 %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ED4B636-6196-45CB-B5E2-478D9D9AABA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0914" y="908892"/>
            <a:ext cx="7886219" cy="547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594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384024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246,401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282,519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2.567 %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135,276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47.882 %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192,613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78.171 %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22,480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7.957 %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0.005 %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5.8888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GDKT&amp;PL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4220393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GDKT&amp;PL 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57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90EC9F-1A7B-4F89-B06E-CF51A4C0B8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09014" y="877009"/>
            <a:ext cx="3700655" cy="2661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CA8E8C-135D-4DC8-987E-55878940A8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139251" y="965885"/>
            <a:ext cx="3824302" cy="26679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21D7F2-C7BD-4067-AFA8-CD3B606AE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015" y="3786022"/>
            <a:ext cx="3642368" cy="2816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CFF256-3B28-42AE-9460-6E9E794AA65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139252" y="4013895"/>
            <a:ext cx="4040060" cy="258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969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862248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5.461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22,750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10,255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5,889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13,501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4,031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Giang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9,428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Tháp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30,117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Tây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9,627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56013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Điện Biên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Lai Châu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 La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Lào Cai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Thái Nguyên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4568857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TIẾNG ANH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9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BB5DC7-45ED-4BF1-8788-123D993CB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66" y="20320"/>
            <a:ext cx="10205453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TOÁN NĂM 2025 &amp; 2026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1797F9E-3284-486F-9A31-63070D25A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764769"/>
              </p:ext>
            </p:extLst>
          </p:nvPr>
        </p:nvGraphicFramePr>
        <p:xfrm>
          <a:off x="447568" y="593221"/>
          <a:ext cx="11481795" cy="62596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2332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948903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53860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62405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809548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67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30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1,126,172</a:t>
                      </a: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1,192,437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4.78</a:t>
                      </a:r>
                      <a:endParaRPr lang="en-US" sz="180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4.6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1.68</a:t>
                      </a:r>
                      <a:endParaRPr lang="en-US" sz="180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1.35</a:t>
                      </a:r>
                      <a:endParaRPr lang="en-U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635,102</a:t>
                      </a:r>
                      <a:endParaRPr lang="en-US" sz="180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56.395 %</a:t>
                      </a:r>
                      <a:endParaRPr lang="en-US" sz="180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452,838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37.976 %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561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137,741</a:t>
                      </a:r>
                      <a:endParaRPr lang="en-US" sz="180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12.231 %</a:t>
                      </a:r>
                      <a:endParaRPr lang="en-US" sz="18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352,014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29.521 %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934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4.75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513</a:t>
                      </a:r>
                      <a:endParaRPr lang="en-US" sz="180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777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0.069 %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45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0.4555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80" marR="912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3.5289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5168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06EA-81C4-4C55-BBA6-7DAB0669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4" y="81280"/>
            <a:ext cx="10197104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TIẾNG ANH NĂM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DD0A10-2732-4351-8D6E-ED5C436E4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569556"/>
              </p:ext>
            </p:extLst>
          </p:nvPr>
        </p:nvGraphicFramePr>
        <p:xfrm>
          <a:off x="8498420" y="908892"/>
          <a:ext cx="3693580" cy="471273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39616">
                  <a:extLst>
                    <a:ext uri="{9D8B030D-6E8A-4147-A177-3AD203B41FA5}">
                      <a16:colId xmlns:a16="http://schemas.microsoft.com/office/drawing/2014/main" val="2837232366"/>
                    </a:ext>
                  </a:extLst>
                </a:gridCol>
                <a:gridCol w="1266678">
                  <a:extLst>
                    <a:ext uri="{9D8B030D-6E8A-4147-A177-3AD203B41FA5}">
                      <a16:colId xmlns:a16="http://schemas.microsoft.com/office/drawing/2014/main" val="3065913356"/>
                    </a:ext>
                  </a:extLst>
                </a:gridCol>
                <a:gridCol w="1187286">
                  <a:extLst>
                    <a:ext uri="{9D8B030D-6E8A-4147-A177-3AD203B41FA5}">
                      <a16:colId xmlns:a16="http://schemas.microsoft.com/office/drawing/2014/main" val="3680044603"/>
                    </a:ext>
                  </a:extLst>
                </a:gridCol>
              </a:tblGrid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334,547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7881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ĐTB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4185527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637485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1670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995059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168,105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50.249 %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0086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&gt;=7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15.874 %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6692742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Mode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191673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83450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6267528"/>
                  </a:ext>
                </a:extLst>
              </a:tr>
              <a:tr h="42843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&lt;=1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678804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C4411F3-390D-4515-A8CD-45AA878836D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8423" y="908892"/>
            <a:ext cx="8080629" cy="55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222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49C060-B673-4629-AC71-B4BF1F966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524805"/>
              </p:ext>
            </p:extLst>
          </p:nvPr>
        </p:nvGraphicFramePr>
        <p:xfrm>
          <a:off x="596766" y="706004"/>
          <a:ext cx="11107554" cy="611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8189">
                  <a:extLst>
                    <a:ext uri="{9D8B030D-6E8A-4147-A177-3AD203B41FA5}">
                      <a16:colId xmlns:a16="http://schemas.microsoft.com/office/drawing/2014/main" val="1121014281"/>
                    </a:ext>
                  </a:extLst>
                </a:gridCol>
                <a:gridCol w="1885380">
                  <a:extLst>
                    <a:ext uri="{9D8B030D-6E8A-4147-A177-3AD203B41FA5}">
                      <a16:colId xmlns:a16="http://schemas.microsoft.com/office/drawing/2014/main" val="2375683268"/>
                    </a:ext>
                  </a:extLst>
                </a:gridCol>
                <a:gridCol w="1488457">
                  <a:extLst>
                    <a:ext uri="{9D8B030D-6E8A-4147-A177-3AD203B41FA5}">
                      <a16:colId xmlns:a16="http://schemas.microsoft.com/office/drawing/2014/main" val="4128302988"/>
                    </a:ext>
                  </a:extLst>
                </a:gridCol>
                <a:gridCol w="1704961">
                  <a:extLst>
                    <a:ext uri="{9D8B030D-6E8A-4147-A177-3AD203B41FA5}">
                      <a16:colId xmlns:a16="http://schemas.microsoft.com/office/drawing/2014/main" val="2152941504"/>
                    </a:ext>
                  </a:extLst>
                </a:gridCol>
                <a:gridCol w="1750567">
                  <a:extLst>
                    <a:ext uri="{9D8B030D-6E8A-4147-A177-3AD203B41FA5}">
                      <a16:colId xmlns:a16="http://schemas.microsoft.com/office/drawing/2014/main" val="135838370"/>
                    </a:ext>
                  </a:extLst>
                </a:gridCol>
              </a:tblGrid>
              <a:tr h="651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53000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351,848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334,547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399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trung bình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26467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Trung vị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563619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chuẩn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30720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Độ lệch tuyệt đối trung vị (MAD)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02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dưới trung bình (&lt;5)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134,478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38.22 %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168,105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50.249 %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380758"/>
                  </a:ext>
                </a:extLst>
              </a:tr>
              <a:tr h="543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lớn hơn hoặc bằng 7 (&gt;=7)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53,251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15.135 %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15.874 %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9365949"/>
                  </a:ext>
                </a:extLst>
              </a:tr>
              <a:tr h="481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Điểm nhiều thí sinh đạt được nhất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6574709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10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70718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lượng thí sinh đạt điểm 0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0608581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Số thí sinh đạt điểm &lt;=1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0.008 %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0.018 %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3761294"/>
                  </a:ext>
                </a:extLst>
              </a:tr>
              <a:tr h="4352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 lệ điểm 10 trên 1000 thí sinh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083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9F04F18-FF24-40E9-B973-98B076FC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36" y="20320"/>
            <a:ext cx="11331609" cy="747763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CHỈ SỐ THỐNG KÊ CƠ BẢN MÔN TIẾNG ANH NĂM 2025 &amp; 2026</a:t>
            </a:r>
          </a:p>
        </p:txBody>
      </p:sp>
    </p:spTree>
    <p:extLst>
      <p:ext uri="{BB962C8B-B14F-4D97-AF65-F5344CB8AC3E}">
        <p14:creationId xmlns:p14="http://schemas.microsoft.com/office/powerpoint/2010/main" val="1555856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TIẾNG ANH NĂM 2023 - 2026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F8CCAF-6FB4-4856-9688-05272EB6D4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84538" y="749419"/>
            <a:ext cx="3703320" cy="274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720781-7834-47F6-8146-EA312A3D8A7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46262" y="747763"/>
            <a:ext cx="3703320" cy="2755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AFDCE4-BA5D-411D-B29C-4E85813A1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538" y="3826164"/>
            <a:ext cx="3703320" cy="29055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52EEAD-635F-4D42-9D79-C8D9E3EC7C5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446261" y="3778694"/>
            <a:ext cx="3703321" cy="295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415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63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703628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57,840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Tuyên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Quang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5.397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64,357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Trị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4.988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3,977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145927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Quảng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Đà Nẵng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 Hòa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9121825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PHỔ ĐIỂM MỘT SỐ TỔ HỢP MÔN</a:t>
            </a:r>
            <a:endParaRPr lang="en-US" sz="4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4002C-CE78-490B-A03B-7DB9EBCE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9" y="536312"/>
            <a:ext cx="1172515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893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86F8BCCC-14B6-437B-92D3-122BF75043AA}"/>
              </a:ext>
            </a:extLst>
          </p:cNvPr>
          <p:cNvSpPr txBox="1">
            <a:spLocks/>
          </p:cNvSpPr>
          <p:nvPr/>
        </p:nvSpPr>
        <p:spPr>
          <a:xfrm>
            <a:off x="534860" y="412237"/>
            <a:ext cx="10845444" cy="8939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THỐNG KÊ, PHÂN TÍCH KẾT QUẢ THEO TỔ HỢP MÔN</a:t>
            </a:r>
            <a:endParaRPr lang="en-US" sz="320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Step 3" descr="When you are finished editing, click the Pan &amp; Zoom button again to exit Pan and Zoom mode.">
            <a:extLst>
              <a:ext uri="{FF2B5EF4-FFF2-40B4-BE49-F238E27FC236}">
                <a16:creationId xmlns:a16="http://schemas.microsoft.com/office/drawing/2014/main" id="{F1EC078E-5BF5-4B26-8F61-782AD23B77D6}"/>
              </a:ext>
            </a:extLst>
          </p:cNvPr>
          <p:cNvSpPr txBox="1">
            <a:spLocks/>
          </p:cNvSpPr>
          <p:nvPr/>
        </p:nvSpPr>
        <p:spPr>
          <a:xfrm>
            <a:off x="1417056" y="1738401"/>
            <a:ext cx="8319052" cy="45275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indent="-28892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A00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Toán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Lý, 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)</a:t>
            </a:r>
          </a:p>
          <a:p>
            <a:pPr marL="288925" indent="-28892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A01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Toán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Lý, Anh)</a:t>
            </a:r>
          </a:p>
          <a:p>
            <a:pPr marL="288925" indent="-28892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B00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Toán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Sinh)</a:t>
            </a:r>
          </a:p>
          <a:p>
            <a:pPr marL="288925" indent="-28892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C00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 (Văn, 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Sử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Địa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)</a:t>
            </a:r>
          </a:p>
          <a:p>
            <a:pPr marL="288925" indent="-28892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D01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Toán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, Văn, Anh)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E9E3DD-D043-5032-1286-08DD27F0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137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64C2-97EF-4053-8535-05E7EC45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1" y="157844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 HỢP A00 (TOÁN, LÝ, HÓA) – KHOẢNG CHIA 0.5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BB128-9C3F-0499-ED06-520136C7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24336"/>
              </p:ext>
            </p:extLst>
          </p:nvPr>
        </p:nvGraphicFramePr>
        <p:xfrm>
          <a:off x="276821" y="1027527"/>
          <a:ext cx="3101817" cy="399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289">
                  <a:extLst>
                    <a:ext uri="{9D8B030D-6E8A-4147-A177-3AD203B41FA5}">
                      <a16:colId xmlns:a16="http://schemas.microsoft.com/office/drawing/2014/main" val="1194625204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3803589881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432827189"/>
                    </a:ext>
                  </a:extLst>
                </a:gridCol>
              </a:tblGrid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304011"/>
                  </a:ext>
                </a:extLst>
              </a:tr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</a:rPr>
                        <a:t>Tổng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thí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sinh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162,200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175,241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659292"/>
                  </a:ext>
                </a:extLst>
              </a:tr>
              <a:tr h="6707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Điểm trung bình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19.41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6858137"/>
                  </a:ext>
                </a:extLst>
              </a:tr>
              <a:tr h="6594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Trung vị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917802"/>
                  </a:ext>
                </a:extLst>
              </a:tr>
              <a:tr h="676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081819"/>
                  </a:ext>
                </a:extLst>
              </a:tr>
              <a:tr h="81610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30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373561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FCB2335-F314-4818-9576-AAD06A6934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75407" y="905607"/>
            <a:ext cx="8616593" cy="607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812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64C2-97EF-4053-8535-05E7EC45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1" y="157844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 HỢP A01 (TOÁN, VẬT LÍ, NGOẠI NGỮ) – KHOẢNG CHIA 0.5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BB128-9C3F-0499-ED06-520136C7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D5DDA0-22FB-472E-A8B2-7444B9F4AA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67546" y="905607"/>
            <a:ext cx="8373766" cy="5073953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B006B6-7AD0-4001-98B6-3A618ABDB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683904"/>
              </p:ext>
            </p:extLst>
          </p:nvPr>
        </p:nvGraphicFramePr>
        <p:xfrm>
          <a:off x="276821" y="905607"/>
          <a:ext cx="3101817" cy="399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289">
                  <a:extLst>
                    <a:ext uri="{9D8B030D-6E8A-4147-A177-3AD203B41FA5}">
                      <a16:colId xmlns:a16="http://schemas.microsoft.com/office/drawing/2014/main" val="1194625204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3803589881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432827189"/>
                    </a:ext>
                  </a:extLst>
                </a:gridCol>
              </a:tblGrid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304011"/>
                  </a:ext>
                </a:extLst>
              </a:tr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</a:rPr>
                        <a:t>Tổng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thí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sinh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146,960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143,177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659292"/>
                  </a:ext>
                </a:extLst>
              </a:tr>
              <a:tr h="6707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Điểm trung bình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18.41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6858137"/>
                  </a:ext>
                </a:extLst>
              </a:tr>
              <a:tr h="6594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Trung vị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917802"/>
                  </a:ext>
                </a:extLst>
              </a:tr>
              <a:tr h="676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081819"/>
                  </a:ext>
                </a:extLst>
              </a:tr>
              <a:tr h="81610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30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3735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7353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64C2-97EF-4053-8535-05E7EC45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1" y="157844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 HỢP B00 (TOÁN, HÓA HỌC, SINH HỌC) – KHOẢNG CHIA 0.5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BB128-9C3F-0499-ED06-520136C7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68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B006B6-7AD0-4001-98B6-3A618ABDB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9296"/>
              </p:ext>
            </p:extLst>
          </p:nvPr>
        </p:nvGraphicFramePr>
        <p:xfrm>
          <a:off x="276821" y="905607"/>
          <a:ext cx="3101817" cy="399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289">
                  <a:extLst>
                    <a:ext uri="{9D8B030D-6E8A-4147-A177-3AD203B41FA5}">
                      <a16:colId xmlns:a16="http://schemas.microsoft.com/office/drawing/2014/main" val="1194625204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3803589881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432827189"/>
                    </a:ext>
                  </a:extLst>
                </a:gridCol>
              </a:tblGrid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304011"/>
                  </a:ext>
                </a:extLst>
              </a:tr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</a:rPr>
                        <a:t>Tổng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thí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sinh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44,964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47,200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659292"/>
                  </a:ext>
                </a:extLst>
              </a:tr>
              <a:tr h="6707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Điểm trung bình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19.69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6858137"/>
                  </a:ext>
                </a:extLst>
              </a:tr>
              <a:tr h="6594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Trung vị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917802"/>
                  </a:ext>
                </a:extLst>
              </a:tr>
              <a:tr h="676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081819"/>
                  </a:ext>
                </a:extLst>
              </a:tr>
              <a:tr h="81610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30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373561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AB0C66A-F952-4BA8-84B3-645B6189E7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57271" y="905607"/>
            <a:ext cx="8445685" cy="521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276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64C2-97EF-4053-8535-05E7EC45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1" y="157844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 HỢP C00 (NGỮ VĂN, LỊCH SỬ, ĐỊA LÝ) – KHOẢNG CHIA 0.5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BB128-9C3F-0499-ED06-520136C7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69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B006B6-7AD0-4001-98B6-3A618ABDB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33310"/>
              </p:ext>
            </p:extLst>
          </p:nvPr>
        </p:nvGraphicFramePr>
        <p:xfrm>
          <a:off x="276821" y="905607"/>
          <a:ext cx="3101817" cy="399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289">
                  <a:extLst>
                    <a:ext uri="{9D8B030D-6E8A-4147-A177-3AD203B41FA5}">
                      <a16:colId xmlns:a16="http://schemas.microsoft.com/office/drawing/2014/main" val="1194625204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3803589881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432827189"/>
                    </a:ext>
                  </a:extLst>
                </a:gridCol>
              </a:tblGrid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304011"/>
                  </a:ext>
                </a:extLst>
              </a:tr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</a:rPr>
                        <a:t>Tổng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thí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sinh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297,377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277,165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659292"/>
                  </a:ext>
                </a:extLst>
              </a:tr>
              <a:tr h="6707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Điểm trung bình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6858137"/>
                  </a:ext>
                </a:extLst>
              </a:tr>
              <a:tr h="6594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Trung vị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917802"/>
                  </a:ext>
                </a:extLst>
              </a:tr>
              <a:tr h="676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081819"/>
                  </a:ext>
                </a:extLst>
              </a:tr>
              <a:tr h="81610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30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373561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10E2B42-FE67-45F5-BE31-EF5ADD4957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24037" y="905607"/>
            <a:ext cx="8439364" cy="5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62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8EDCB-F05B-44EF-D736-D9721CE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7" y="0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PHỔ ĐIỂM MÔN TOÁN NĂM 2023 - 2026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79383" y="747763"/>
            <a:ext cx="3971580" cy="299946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E40E-A5C8-0A0B-7143-9779BE3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111022" y="747763"/>
            <a:ext cx="4321097" cy="29994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2B7DCD-69B0-4323-B92B-4667098234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79383" y="3952458"/>
            <a:ext cx="3971580" cy="2796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7DEC55-C56F-4F93-9097-AC6BF617EE1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008280" y="3947646"/>
            <a:ext cx="4423839" cy="279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112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64C2-97EF-4053-8535-05E7EC45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21" y="157844"/>
            <a:ext cx="10983132" cy="747763"/>
          </a:xfrm>
        </p:spPr>
        <p:txBody>
          <a:bodyPr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 HỢP D01 (TOÁN, NGOẠI NGỮ, NGỮ VĂN) – KHOẢNG CHIA 0.5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BB128-9C3F-0499-ED06-520136C7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70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B006B6-7AD0-4001-98B6-3A618ABDB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972240"/>
              </p:ext>
            </p:extLst>
          </p:nvPr>
        </p:nvGraphicFramePr>
        <p:xfrm>
          <a:off x="276821" y="905607"/>
          <a:ext cx="3101817" cy="399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289">
                  <a:extLst>
                    <a:ext uri="{9D8B030D-6E8A-4147-A177-3AD203B41FA5}">
                      <a16:colId xmlns:a16="http://schemas.microsoft.com/office/drawing/2014/main" val="1194625204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3803589881"/>
                    </a:ext>
                  </a:extLst>
                </a:gridCol>
                <a:gridCol w="935764">
                  <a:extLst>
                    <a:ext uri="{9D8B030D-6E8A-4147-A177-3AD203B41FA5}">
                      <a16:colId xmlns:a16="http://schemas.microsoft.com/office/drawing/2014/main" val="432827189"/>
                    </a:ext>
                  </a:extLst>
                </a:gridCol>
              </a:tblGrid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304011"/>
                  </a:ext>
                </a:extLst>
              </a:tr>
              <a:tr h="5886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>
                          <a:effectLst/>
                          <a:latin typeface="+mn-lt"/>
                        </a:rPr>
                        <a:t>Tổng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thí</a:t>
                      </a:r>
                      <a:r>
                        <a:rPr lang="en-US" sz="15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dirty="0" err="1">
                          <a:effectLst/>
                          <a:latin typeface="+mn-lt"/>
                        </a:rPr>
                        <a:t>sinh</a:t>
                      </a:r>
                      <a:endParaRPr lang="en-US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350,654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330,523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659292"/>
                  </a:ext>
                </a:extLst>
              </a:tr>
              <a:tr h="6707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Điểm trung bình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6858137"/>
                  </a:ext>
                </a:extLst>
              </a:tr>
              <a:tr h="6594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Trung vị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917802"/>
                  </a:ext>
                </a:extLst>
              </a:tr>
              <a:tr h="676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081819"/>
                  </a:ext>
                </a:extLst>
              </a:tr>
              <a:tr h="81610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500" b="1" baseline="0">
                          <a:effectLst/>
                          <a:latin typeface="+mn-lt"/>
                        </a:rPr>
                        <a:t> điểm 30</a:t>
                      </a:r>
                      <a:endParaRPr lang="en-US" sz="1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373561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CDEC45D-3B51-4060-B8BF-506F4F2062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92884" y="905607"/>
            <a:ext cx="8699115" cy="524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623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8F9C41-7156-4140-B2A2-BA3F4FD5C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5"/>
            <a:ext cx="10983132" cy="747763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BÁCH PHÂN VỊ CỦA MỘT SỐ TỔ HỢP MÔN (5 TỔ HỢP)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450681-7E93-4A30-A58D-B82C8AC94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941" y="833718"/>
            <a:ext cx="3684971" cy="60123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CF1E55-1F6E-433F-B2EF-887EC27AE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821" y="833718"/>
            <a:ext cx="3684970" cy="608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532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8F9C41-7156-4140-B2A2-BA3F4FD5C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5"/>
            <a:ext cx="10983132" cy="747763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BÁCH PHÂN VỊ CỦA MỘT SỐ TỔ HỢP MÔN (5 TỔ HỢP)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B5621DC-2EE0-40EE-BDE4-DB195CC90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58" y="909217"/>
            <a:ext cx="3382502" cy="57411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1C5565-D6CC-4EB2-9FB9-1728C2D2F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058" y="1012905"/>
            <a:ext cx="3582796" cy="553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848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TRÂN TRỌNG CẢM ƠN !</a:t>
            </a:r>
            <a:endParaRPr lang="en-US" sz="4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4002C-CE78-490B-A03B-7DB9EBCE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9" y="536312"/>
            <a:ext cx="1172515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961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4002C-CE78-490B-A03B-7DB9EBCE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9" y="536312"/>
            <a:ext cx="1172515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06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6858" y="344456"/>
            <a:ext cx="4620784" cy="747763"/>
          </a:xfrm>
        </p:spPr>
        <p:txBody>
          <a:bodyPr>
            <a:norm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ĐTB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CAO NHẤT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37288"/>
            <a:ext cx="2743200" cy="365125"/>
          </a:xfrm>
        </p:spPr>
        <p:txBody>
          <a:bodyPr/>
          <a:lstStyle/>
          <a:p>
            <a:fld id="{3359379A-16E2-4C4A-96D0-A52C442257E7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883401"/>
              </p:ext>
            </p:extLst>
          </p:nvPr>
        </p:nvGraphicFramePr>
        <p:xfrm>
          <a:off x="307351" y="1092219"/>
          <a:ext cx="539298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580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039007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  <a:gridCol w="1307009">
                  <a:extLst>
                    <a:ext uri="{9D8B030D-6E8A-4147-A177-3AD203B41FA5}">
                      <a16:colId xmlns:a16="http://schemas.microsoft.com/office/drawing/2014/main" val="1719017657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baseline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TB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 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47,818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Hồ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138,465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Nội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125,070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Phòng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56,499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42,860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18,283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41,207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43,447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Huế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13,812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 Thọ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46,961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DE6137-D1BE-45DF-980C-53F74D23B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353651"/>
              </p:ext>
            </p:extLst>
          </p:nvPr>
        </p:nvGraphicFramePr>
        <p:xfrm>
          <a:off x="7115899" y="1092218"/>
          <a:ext cx="4430442" cy="5578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416">
                  <a:extLst>
                    <a:ext uri="{9D8B030D-6E8A-4147-A177-3AD203B41FA5}">
                      <a16:colId xmlns:a16="http://schemas.microsoft.com/office/drawing/2014/main" val="4177314327"/>
                    </a:ext>
                  </a:extLst>
                </a:gridCol>
                <a:gridCol w="2210906">
                  <a:extLst>
                    <a:ext uri="{9D8B030D-6E8A-4147-A177-3AD203B41FA5}">
                      <a16:colId xmlns:a16="http://schemas.microsoft.com/office/drawing/2014/main" val="1822879921"/>
                    </a:ext>
                  </a:extLst>
                </a:gridCol>
                <a:gridCol w="1527120">
                  <a:extLst>
                    <a:ext uri="{9D8B030D-6E8A-4147-A177-3AD203B41FA5}">
                      <a16:colId xmlns:a16="http://schemas.microsoft.com/office/drawing/2014/main" val="1209303080"/>
                    </a:ext>
                  </a:extLst>
                </a:gridCol>
              </a:tblGrid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Tỉnh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Số điểm 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124782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Hà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226079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Chí Minh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039124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 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63561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 Bình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3897887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Yên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1545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Ninh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072710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Tp. Hải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Phòng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1061163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Thọ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7215398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Thanh Hóa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0330761"/>
                  </a:ext>
                </a:extLst>
              </a:tr>
              <a:tr h="507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Tĩnh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8230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85409940-9F9E-45D0-A4C4-013762CD86D2}"/>
              </a:ext>
            </a:extLst>
          </p:cNvPr>
          <p:cNvSpPr txBox="1">
            <a:spLocks/>
          </p:cNvSpPr>
          <p:nvPr/>
        </p:nvSpPr>
        <p:spPr>
          <a:xfrm>
            <a:off x="6634629" y="344456"/>
            <a:ext cx="539298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TỈNH CÓ NHIỀU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 10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NHẤT</a:t>
            </a:r>
          </a:p>
        </p:txBody>
      </p:sp>
    </p:spTree>
    <p:extLst>
      <p:ext uri="{BB962C8B-B14F-4D97-AF65-F5344CB8AC3E}">
        <p14:creationId xmlns:p14="http://schemas.microsoft.com/office/powerpoint/2010/main" val="400759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4D2365-E1F8-487D-9931-F570302353EC}"/>
              </a:ext>
            </a:extLst>
          </p:cNvPr>
          <p:cNvSpPr txBox="1">
            <a:spLocks/>
          </p:cNvSpPr>
          <p:nvPr/>
        </p:nvSpPr>
        <p:spPr>
          <a:xfrm>
            <a:off x="824788" y="2060312"/>
            <a:ext cx="10267122" cy="17907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MÔN NGỮ VĂN</a:t>
            </a:r>
            <a:endParaRPr lang="en-US" sz="4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5E519-F263-45FB-893B-DD2319FB234B}"/>
              </a:ext>
            </a:extLst>
          </p:cNvPr>
          <p:cNvSpPr txBox="1"/>
          <p:nvPr/>
        </p:nvSpPr>
        <p:spPr>
          <a:xfrm>
            <a:off x="704676" y="71737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176314"/>
      </p:ext>
    </p:extLst>
  </p:cSld>
  <p:clrMapOvr>
    <a:masterClrMapping/>
  </p:clrMapOvr>
</p:sld>
</file>

<file path=ppt/theme/theme1.xml><?xml version="1.0" encoding="utf-8"?>
<a:theme xmlns:a="http://schemas.openxmlformats.org/drawingml/2006/main" name="Get Started with 3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Autofit/>
      </a:bodyPr>
      <a:lstStyle>
        <a:defPPr marL="0" indent="0" algn="l">
          <a:lnSpc>
            <a:spcPts val="1800"/>
          </a:lnSpc>
          <a:spcAft>
            <a:spcPts val="600"/>
          </a:spcAft>
          <a:buNone/>
          <a:defRPr sz="1200" dirty="0" smtClean="0">
            <a:solidFill>
              <a:prstClr val="black">
                <a:lumMod val="75000"/>
                <a:lumOff val="25000"/>
              </a:prstClr>
            </a:solidFill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F16411177_Bring your presentations to life with 3D_AAS_v3" id="{16D6C460-65F3-4DF8-AE87-56541C30C8AE}" vid="{B7832409-F369-484D-AD9D-1F570206E6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06286C1-23B0-486D-BA90-391FEFBD89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26FF7-C1F4-4C68-B9E0-A1BEBFA97A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774A73-0280-47B7-9E46-5069D2220801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71af3243-3dd4-4a8d-8c0d-dd76da1f02a5"/>
    <ds:schemaRef ds:uri="http://schemas.openxmlformats.org/package/2006/metadata/core-properties"/>
    <ds:schemaRef ds:uri="16c05727-aa75-4e4a-9b5f-8a80a1165891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4160</Words>
  <Application>Microsoft Office PowerPoint</Application>
  <PresentationFormat>Widescreen</PresentationFormat>
  <Paragraphs>2287</Paragraphs>
  <Slides>74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2" baseType="lpstr">
      <vt:lpstr>Arial</vt:lpstr>
      <vt:lpstr>Calibri</vt:lpstr>
      <vt:lpstr>Segoe UI</vt:lpstr>
      <vt:lpstr>Segoe UI Light</vt:lpstr>
      <vt:lpstr>Segoe UI Semibold</vt:lpstr>
      <vt:lpstr>Times New Roman</vt:lpstr>
      <vt:lpstr>Wingdings</vt:lpstr>
      <vt:lpstr>Get Started with 3D</vt:lpstr>
      <vt:lpstr>PowerPoint Presentation</vt:lpstr>
      <vt:lpstr>PowerPoint Presentation</vt:lpstr>
      <vt:lpstr>PowerPoint Presentation</vt:lpstr>
      <vt:lpstr>PowerPoint Presentation</vt:lpstr>
      <vt:lpstr>PHỔ ĐIỂM MÔN TOÁN NĂM 2026</vt:lpstr>
      <vt:lpstr>CÁC CHỈ SỐ THỐNG KÊ CƠ BẢN MÔN TOÁN NĂM 2025 &amp; 2026</vt:lpstr>
      <vt:lpstr>PHỔ ĐIỂM MÔN TOÁN NĂM 2023 - 2026</vt:lpstr>
      <vt:lpstr>TOP 10 TỈNH CÓ ĐTB CAO NHẤT</vt:lpstr>
      <vt:lpstr>PowerPoint Presentation</vt:lpstr>
      <vt:lpstr>PHỔ ĐIỂM MÔN NGỮ VĂN NĂM 2026</vt:lpstr>
      <vt:lpstr>CÁC CHỈ SỐ THỐNG KÊ CƠ BẢN MÔN NGỮ VĂN NĂM 2025 &amp; 2026</vt:lpstr>
      <vt:lpstr>PHỔ ĐIỂM MÔN NGỮ VĂN NĂM 2023 - 2026</vt:lpstr>
      <vt:lpstr>TOP 10 TỈNH CÓ ĐTB CAO NHẤT</vt:lpstr>
      <vt:lpstr>PowerPoint Presentation</vt:lpstr>
      <vt:lpstr>PHỔ ĐIỂM MÔN VẬT LÍ NĂM 2026</vt:lpstr>
      <vt:lpstr>CÁC CHỈ SỐ THỐNG KÊ CƠ BẢN MÔN VẬT LÍ NĂM 2025 &amp; 2026</vt:lpstr>
      <vt:lpstr>PHỔ ĐIỂM MÔN VẬT LÍ NĂM 2023 - 2026</vt:lpstr>
      <vt:lpstr>TOP 10 TỈNH CÓ ĐTB CAO NHẤT</vt:lpstr>
      <vt:lpstr>PowerPoint Presentation</vt:lpstr>
      <vt:lpstr>PHỔ ĐIỂM MÔN HÓA HỌC NĂM 2026</vt:lpstr>
      <vt:lpstr>CÁC CHỈ SỐ THỐNG KÊ CƠ BẢN MÔN HÓA HỌC NĂM 2025 &amp; 2026</vt:lpstr>
      <vt:lpstr>PHỔ ĐIỂM MÔN HÓA HỌC NĂM 2023 - 2026</vt:lpstr>
      <vt:lpstr>TOP 10 TỈNH CÓ ĐTB CAO NHẤT</vt:lpstr>
      <vt:lpstr>PowerPoint Presentation</vt:lpstr>
      <vt:lpstr>PHỔ ĐIỂM MÔN SINH HỌC NĂM 2026</vt:lpstr>
      <vt:lpstr>CÁC CHỈ SỐ THỐNG KÊ CƠ BẢN MÔN SINH HỌC NĂM 2025 &amp; 2026</vt:lpstr>
      <vt:lpstr>PHỔ ĐIỂM MÔN SINH HỌC NĂM 2023 - 2026</vt:lpstr>
      <vt:lpstr>TOP 10 TỈNH CÓ ĐTB CAO NHẤT</vt:lpstr>
      <vt:lpstr>PowerPoint Presentation</vt:lpstr>
      <vt:lpstr>PHỔ ĐIỂM MÔN TIN HỌC NĂM 2026</vt:lpstr>
      <vt:lpstr>CÁC CHỈ SỐ THỐNG KÊ CƠ BẢN MÔN TIN HỌC NĂM 2025 &amp; 2026</vt:lpstr>
      <vt:lpstr>PHỔ ĐIỂM MÔN TIN HỌC NĂM 2025 - 2026</vt:lpstr>
      <vt:lpstr>TOP 10 TỈNH CÓ ĐTB CAO NHẤT</vt:lpstr>
      <vt:lpstr>PowerPoint Presentation</vt:lpstr>
      <vt:lpstr>PHỔ ĐIỂM MÔN LỊCH SỬ NĂM 2026</vt:lpstr>
      <vt:lpstr>CÁC CHỈ SỐ THỐNG KÊ CƠ BẢN MÔN LỊCH SỬ NĂM 2025 &amp; 2026</vt:lpstr>
      <vt:lpstr>PHỔ ĐIỂM MÔN LỊCH SỬ NĂM 2023 - 2026</vt:lpstr>
      <vt:lpstr>TOP 10 TỈNH CÓ ĐTB CAO NHẤT</vt:lpstr>
      <vt:lpstr>PowerPoint Presentation</vt:lpstr>
      <vt:lpstr>PHỔ ĐIỂM MÔN ĐỊA LÍ NĂM 2026</vt:lpstr>
      <vt:lpstr>CÁC CHỈ SỐ THỐNG KÊ CƠ BẢN MÔN ĐỊA LÍ NĂM 2025 &amp; 2026</vt:lpstr>
      <vt:lpstr>PHỔ ĐIỂM MÔN ĐỊA LÍ NĂM 2023 - 2026</vt:lpstr>
      <vt:lpstr>TOP 10 TỈNH CÓ ĐTB CAO NHẤT</vt:lpstr>
      <vt:lpstr>PowerPoint Presentation</vt:lpstr>
      <vt:lpstr>PHỔ ĐIỂM MÔN CN – CN NĂM 2026</vt:lpstr>
      <vt:lpstr>CÁC CHỈ SỐ THỐNG KÊ CƠ BẢN MÔN CN-CN NĂM 2025 &amp; 2026</vt:lpstr>
      <vt:lpstr>PHỔ ĐIỂM MÔN CN – CN NĂM 2025 - 2026</vt:lpstr>
      <vt:lpstr>TOP 10 TỈNH CÓ ĐTB CAO NHẤT</vt:lpstr>
      <vt:lpstr>PowerPoint Presentation</vt:lpstr>
      <vt:lpstr>PHỔ ĐIỂM MÔN CN – NN NĂM 2026</vt:lpstr>
      <vt:lpstr>CÁC CHỈ SỐ THỐNG KÊ CƠ BẢN MÔN CN-NN NĂM 2025 &amp; 2026</vt:lpstr>
      <vt:lpstr>PHỔ ĐIỂM MÔN CN – NN NĂM 2025 - 2026</vt:lpstr>
      <vt:lpstr>TOP 10 TỈNH CÓ ĐTB CAO NHẤT</vt:lpstr>
      <vt:lpstr>PowerPoint Presentation</vt:lpstr>
      <vt:lpstr>PHỔ ĐIỂM MÔN GDKT&amp;PL NĂM 2026</vt:lpstr>
      <vt:lpstr>CÁC CHỈ SỐ THỐNG KÊ CƠ BẢN MÔN GDKT&amp;PL NĂM 2025 &amp; 2026</vt:lpstr>
      <vt:lpstr>PHỔ ĐIỂM MÔN GDKT&amp;PL  NĂM 2023 - 2026</vt:lpstr>
      <vt:lpstr>TOP 10 TỈNH CÓ ĐTB CAO NHẤT</vt:lpstr>
      <vt:lpstr>PowerPoint Presentation</vt:lpstr>
      <vt:lpstr>PHỔ ĐIỂM MÔN TIẾNG ANH NĂM 2026</vt:lpstr>
      <vt:lpstr>CÁC CHỈ SỐ THỐNG KÊ CƠ BẢN MÔN TIẾNG ANH NĂM 2025 &amp; 2026</vt:lpstr>
      <vt:lpstr>PHỔ ĐIỂM MÔN TIẾNG ANH NĂM 2023 - 2026</vt:lpstr>
      <vt:lpstr>TOP 10 TỈNH CÓ ĐTB CAO NHẤT</vt:lpstr>
      <vt:lpstr>PowerPoint Presentation</vt:lpstr>
      <vt:lpstr>PowerPoint Presentation</vt:lpstr>
      <vt:lpstr>TỔ HỢP A00 (TOÁN, LÝ, HÓA) – KHOẢNG CHIA 0.5</vt:lpstr>
      <vt:lpstr>TỔ HỢP A01 (TOÁN, VẬT LÍ, NGOẠI NGỮ) – KHOẢNG CHIA 0.5</vt:lpstr>
      <vt:lpstr>TỔ HỢP B00 (TOÁN, HÓA HỌC, SINH HỌC) – KHOẢNG CHIA 0.5</vt:lpstr>
      <vt:lpstr>TỔ HỢP C00 (NGỮ VĂN, LỊCH SỬ, ĐỊA LÝ) – KHOẢNG CHIA 0.5</vt:lpstr>
      <vt:lpstr>TỔ HỢP D01 (TOÁN, NGOẠI NGỮ, NGỮ VĂN) – KHOẢNG CHIA 0.5</vt:lpstr>
      <vt:lpstr>BÁCH PHÂN VỊ CỦA MỘT SỐ TỔ HỢP MÔN (5 TỔ HỢP)</vt:lpstr>
      <vt:lpstr>BÁCH PHÂN VỊ CỦA MỘT SỐ TỔ HỢP MÔN (5 TỔ HỢP)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57</cp:revision>
  <dcterms:created xsi:type="dcterms:W3CDTF">2019-08-22T17:28:46Z</dcterms:created>
  <dcterms:modified xsi:type="dcterms:W3CDTF">2026-07-01T01:17:23Z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